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336" r:id="rId3"/>
    <p:sldId id="316" r:id="rId4"/>
    <p:sldId id="293" r:id="rId5"/>
    <p:sldId id="343" r:id="rId6"/>
    <p:sldId id="339" r:id="rId7"/>
    <p:sldId id="330" r:id="rId8"/>
    <p:sldId id="313" r:id="rId9"/>
    <p:sldId id="344" r:id="rId10"/>
    <p:sldId id="335" r:id="rId11"/>
    <p:sldId id="337" r:id="rId12"/>
    <p:sldId id="338" r:id="rId13"/>
    <p:sldId id="300" r:id="rId14"/>
    <p:sldId id="341" r:id="rId15"/>
    <p:sldId id="286" r:id="rId16"/>
    <p:sldId id="342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90" d="100"/>
          <a:sy n="90" d="100"/>
        </p:scale>
        <p:origin x="80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2022-09-15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2022-09-15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zo.12290" TargetMode="External"/><Relationship Id="rId2" Type="http://schemas.openxmlformats.org/officeDocument/2006/relationships/hyperlink" Target="https://doi.org/10.1007/s10980-021-01357-w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07/s00442-021-04965-0" TargetMode="External"/><Relationship Id="rId4" Type="http://schemas.openxmlformats.org/officeDocument/2006/relationships/hyperlink" Target="https://doi.org/10.2980/i1195-6860-12-1-68.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8" y="681038"/>
            <a:ext cx="10653792" cy="59909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6276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51749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Spatial needs</a:t>
            </a:r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3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47051"/>
            <a:ext cx="10972822" cy="5486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62" y="860195"/>
            <a:ext cx="2943138" cy="2463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6051079" y="87003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Tapir, </a:t>
            </a:r>
            <a:r>
              <a:rPr lang="en-CA" dirty="0" err="1"/>
              <a:t>Vauxford</a:t>
            </a:r>
            <a:r>
              <a:rPr lang="en-CA" dirty="0"/>
              <a:t>, CC BY-SA 4.0,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7" y="1559443"/>
            <a:ext cx="11177483" cy="4470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Spatial needs:</a:t>
            </a:r>
          </a:p>
          <a:p>
            <a:r>
              <a:rPr lang="en-CA" dirty="0"/>
              <a:t>Decrease </a:t>
            </a:r>
            <a:r>
              <a:rPr lang="en-CA" b="1" dirty="0"/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 </a:t>
            </a:r>
            <a:r>
              <a:rPr lang="en-CA" b="1" dirty="0"/>
              <a:t>linearly</a:t>
            </a:r>
            <a:r>
              <a:rPr lang="en-CA" dirty="0"/>
              <a:t> with resource unpredictability</a:t>
            </a:r>
          </a:p>
          <a:p>
            <a:r>
              <a:rPr lang="en-CA" dirty="0"/>
              <a:t>May vary between species and populations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/>
              <a:t>unifying framework</a:t>
            </a:r>
            <a:r>
              <a:rPr lang="en-CA" dirty="0"/>
              <a:t> to:</a:t>
            </a:r>
          </a:p>
          <a:p>
            <a:r>
              <a:rPr lang="en-CA" dirty="0"/>
              <a:t>Understand and generalize relationships</a:t>
            </a:r>
          </a:p>
          <a:p>
            <a:r>
              <a:rPr lang="en-CA" dirty="0"/>
              <a:t>Make predictions!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30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088" y="4396371"/>
            <a:ext cx="3293099" cy="131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73" y="4252197"/>
            <a:ext cx="3748456" cy="1605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001" y="1561466"/>
            <a:ext cx="7559997" cy="208866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16" y="4529675"/>
            <a:ext cx="2962765" cy="8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Spatial needs:</a:t>
            </a:r>
          </a:p>
          <a:p>
            <a:r>
              <a:rPr lang="en-CA" dirty="0"/>
              <a:t>Decrease </a:t>
            </a:r>
            <a:r>
              <a:rPr lang="en-CA" b="1" dirty="0"/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 </a:t>
            </a:r>
            <a:r>
              <a:rPr lang="en-CA" b="1" dirty="0"/>
              <a:t>linearly</a:t>
            </a:r>
            <a:r>
              <a:rPr lang="en-CA" dirty="0"/>
              <a:t> with resource unpredictability</a:t>
            </a:r>
          </a:p>
          <a:p>
            <a:r>
              <a:rPr lang="en-CA" dirty="0"/>
              <a:t>May vary between species and populations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/>
              <a:t>unifying framework</a:t>
            </a:r>
            <a:r>
              <a:rPr lang="en-CA" dirty="0"/>
              <a:t> to:</a:t>
            </a:r>
          </a:p>
          <a:p>
            <a:r>
              <a:rPr lang="en-CA" dirty="0"/>
              <a:t>Understand and generalize relationships</a:t>
            </a:r>
          </a:p>
          <a:p>
            <a:r>
              <a:rPr lang="en-CA" dirty="0"/>
              <a:t>Make predictions!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968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 err="1">
                <a:latin typeface="LMRoman12-Regular"/>
              </a:rPr>
              <a:t>Bista</a:t>
            </a:r>
            <a:r>
              <a:rPr lang="en-GB" sz="1800" b="0" i="0" u="none" strike="noStrike" baseline="0" dirty="0">
                <a:latin typeface="LMRoman12-Regular"/>
              </a:rPr>
              <a:t>, D., G. S. Baxter, N. J. Hudson, S. T. Lama, and P. J. Murray. 2022. Effect of </a:t>
            </a:r>
            <a:r>
              <a:rPr lang="en-CA" sz="1800" b="0" i="0" u="none" strike="noStrike" baseline="0" dirty="0">
                <a:latin typeface="LMRoman12-Regular"/>
              </a:rPr>
              <a:t>disturbances and habitat fragmentation on an arboreal habitat specialist mammal using </a:t>
            </a:r>
            <a:r>
              <a:rPr lang="en-GB" sz="1800" b="0" i="0" u="none" strike="noStrike" baseline="0" dirty="0">
                <a:latin typeface="LMRoman12-Regular"/>
              </a:rPr>
              <a:t>GPS telemetry: A case of the red panda. Landscape Ecology 37:795–809. </a:t>
            </a:r>
            <a:r>
              <a:rPr lang="en-CA" sz="1800" dirty="0">
                <a:hlinkClick r:id="rId2"/>
              </a:rPr>
              <a:t>https://doi.org/10.1007/s10980-021-01357-w</a:t>
            </a:r>
            <a:endParaRPr lang="en-CA" sz="1800" dirty="0"/>
          </a:p>
          <a:p>
            <a:r>
              <a:rPr lang="en-CA" sz="1800" dirty="0" err="1"/>
              <a:t>Bengsen</a:t>
            </a:r>
            <a:r>
              <a:rPr lang="en-CA" sz="1800" dirty="0"/>
              <a:t> A.J., Algar D., Ballard G., Buckmaster T., Comer S., Fleming P.J.S., et al. (2016). Feral cat home-range size varies predictably with landscape productivity and population density. Journal of Zoology 298, 112–120. </a:t>
            </a:r>
            <a:r>
              <a:rPr lang="en-CA" sz="1800" dirty="0">
                <a:hlinkClick r:id="rId3"/>
              </a:rPr>
              <a:t>https://doi.org/10.1111/jzo.12290</a:t>
            </a:r>
            <a:endParaRPr lang="en-CA" sz="1800" dirty="0"/>
          </a:p>
          <a:p>
            <a:r>
              <a:rPr lang="en-CA" sz="1800" dirty="0"/>
              <a:t>Nilsen E.B., Herfindal I. &amp; Linnell J.D.C. (2005). Can intra-specific variation in carnivore home-range size be explained using remote-sensing estimates of environmental productivity? Écoscience 12, 68–75. </a:t>
            </a:r>
            <a:r>
              <a:rPr lang="en-CA" sz="1800" dirty="0">
                <a:hlinkClick r:id="rId4"/>
              </a:rPr>
              <a:t>https://doi.org/10.2980/i1195-6860-12-1-68.1</a:t>
            </a:r>
            <a:endParaRPr lang="en-CA" sz="1800" dirty="0"/>
          </a:p>
          <a:p>
            <a:r>
              <a:rPr lang="en-CA" sz="1800" dirty="0"/>
              <a:t>Rizzuto M., Leroux S.J., Vander Wal E., Richmond I.C., Heckford T.R., Balluffi-Fry J., et al. (2021). Forage stoichiometry predicts the home range size of a small terrestrial herbivore. Oecologia 197, 327–338. </a:t>
            </a:r>
            <a:r>
              <a:rPr lang="en-CA" sz="1800" dirty="0">
                <a:hlinkClick r:id="rId5"/>
              </a:rPr>
              <a:t>https://doi.org/10.1007/s00442-021-04965-0</a:t>
            </a:r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mammal, squirrel&#10;&#10;Description automatically generated">
            <a:extLst>
              <a:ext uri="{FF2B5EF4-FFF2-40B4-BE49-F238E27FC236}">
                <a16:creationId xmlns:a16="http://schemas.microsoft.com/office/drawing/2014/main" id="{FE39A71F-6029-D5E6-E644-3674D1A6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97" y="1143704"/>
            <a:ext cx="5212140" cy="3909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5E6E20-290E-EB79-58B1-9DDF6609E01D}"/>
              </a:ext>
            </a:extLst>
          </p:cNvPr>
          <p:cNvSpPr txBox="1"/>
          <p:nvPr/>
        </p:nvSpPr>
        <p:spPr>
          <a:xfrm>
            <a:off x="6743797" y="508355"/>
            <a:ext cx="5309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Foraging chipmunk, photo by Prashant Saini,</a:t>
            </a:r>
          </a:p>
          <a:p>
            <a:pPr algn="r"/>
            <a:r>
              <a:rPr lang="en-CA" dirty="0"/>
              <a:t>CC BY-SA 4.0, via Wikimedia Commons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5261391" y="523081"/>
            <a:ext cx="6808311" cy="4557592"/>
            <a:chOff x="5318720" y="324399"/>
            <a:chExt cx="6808311" cy="45575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324399"/>
              <a:ext cx="613371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dirty="0"/>
                <a:t>African buffalos drinking at a pond</a:t>
              </a:r>
            </a:p>
            <a:p>
              <a:pPr algn="r"/>
              <a:r>
                <a:rPr lang="en-CA" dirty="0"/>
                <a:t>photo by </a:t>
              </a:r>
              <a:r>
                <a:rPr lang="en-CA" dirty="0" err="1"/>
                <a:t>safaritravelplus</a:t>
              </a:r>
              <a:r>
                <a:rPr lang="en-CA" dirty="0"/>
                <a:t>, CC0, via Wikimedia Commons</a:t>
              </a:r>
            </a:p>
          </p:txBody>
        </p:sp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7700237" cy="5316538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/>
              <a:t>Searching for food/nutrients</a:t>
            </a:r>
          </a:p>
          <a:p>
            <a:r>
              <a:rPr lang="en-CA" dirty="0"/>
              <a:t>Searching for water</a:t>
            </a:r>
          </a:p>
          <a:p>
            <a:r>
              <a:rPr lang="en-CA" dirty="0"/>
              <a:t>Searching for new den/nest</a:t>
            </a:r>
          </a:p>
          <a:p>
            <a:r>
              <a:rPr lang="en-CA" dirty="0"/>
              <a:t>Searching for mate/group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Use spatial needs as a proxy for individual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5241919" y="557002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576170"/>
              <a:ext cx="5503215" cy="4272821"/>
              <a:chOff x="6155871" y="507339"/>
              <a:chExt cx="5503215" cy="427282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507339"/>
                <a:ext cx="55032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dirty="0"/>
                  <a:t>Black hills marmot, photo by </a:t>
                </a:r>
                <a:r>
                  <a:rPr lang="en-CA" dirty="0" err="1"/>
                  <a:t>Njschock</a:t>
                </a:r>
                <a:r>
                  <a:rPr lang="en-CA" dirty="0"/>
                  <a:t>,</a:t>
                </a:r>
              </a:p>
              <a:p>
                <a:pPr algn="r"/>
                <a:r>
                  <a:rPr lang="en-CA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6296905" y="385407"/>
            <a:ext cx="5406571" cy="4695266"/>
            <a:chOff x="1336556" y="4125110"/>
            <a:chExt cx="5406571" cy="46952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25287" y="4125110"/>
              <a:ext cx="50178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dirty="0"/>
                <a:t>Mother elephant with offspring,</a:t>
              </a:r>
            </a:p>
            <a:p>
              <a:pPr algn="r"/>
              <a:r>
                <a:rPr lang="en-CA" dirty="0"/>
                <a:t>photo by </a:t>
              </a:r>
              <a:r>
                <a:rPr lang="en-CA" dirty="0" err="1"/>
                <a:t>Floodmfx</a:t>
              </a:r>
              <a:r>
                <a:rPr lang="en-CA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556" y="4765448"/>
              <a:ext cx="5406571" cy="4054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7EF24-8D35-4741-9216-B20CE9E3F1A1}"/>
              </a:ext>
            </a:extLst>
          </p:cNvPr>
          <p:cNvSpPr txBox="1"/>
          <p:nvPr/>
        </p:nvSpPr>
        <p:spPr>
          <a:xfrm>
            <a:off x="7039627" y="5637354"/>
            <a:ext cx="395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panda,</a:t>
            </a:r>
          </a:p>
          <a:p>
            <a:pPr algn="ctr"/>
            <a:r>
              <a:rPr lang="en-CA" dirty="0"/>
              <a:t>photo by </a:t>
            </a:r>
            <a:r>
              <a:rPr lang="en-GB" dirty="0" err="1"/>
              <a:t>Brunswyk</a:t>
            </a:r>
            <a:r>
              <a:rPr lang="en-GB" dirty="0"/>
              <a:t>, CC BY-SA 3.0,</a:t>
            </a:r>
          </a:p>
          <a:p>
            <a:pPr algn="ctr"/>
            <a:r>
              <a:rPr lang="en-GB" dirty="0"/>
              <a:t>via Wikimedia Commons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1969334" y="6171684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1" y="730871"/>
            <a:ext cx="4054815" cy="5396258"/>
          </a:xfrm>
          <a:prstGeom prst="rect">
            <a:avLst/>
          </a:prstGeom>
        </p:spPr>
      </p:pic>
      <p:pic>
        <p:nvPicPr>
          <p:cNvPr id="11" name="Picture 10" descr="A red panda holding a leaf&#10;&#10;Description automatically generated with medium confidence">
            <a:extLst>
              <a:ext uri="{FF2B5EF4-FFF2-40B4-BE49-F238E27FC236}">
                <a16:creationId xmlns:a16="http://schemas.microsoft.com/office/drawing/2014/main" id="{A72686BA-6EFE-A02E-3C1E-8E7E20DE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627" y="813421"/>
            <a:ext cx="3954659" cy="48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312000" y="1244213"/>
            <a:ext cx="8122397" cy="4466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8271989" y="2479748"/>
            <a:ext cx="37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Brown bear, photo by </a:t>
            </a:r>
            <a:r>
              <a:rPr lang="en-GB" dirty="0"/>
              <a:t>Robert F. Tobler, CC BY-SA 4.0, via Wikimedia Commons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8271989" y="5869002"/>
            <a:ext cx="3797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Leopard, photo by Gregory "</a:t>
            </a:r>
            <a:r>
              <a:rPr lang="en-GB" dirty="0" err="1"/>
              <a:t>Slobirdr</a:t>
            </a:r>
            <a:r>
              <a:rPr lang="en-GB" dirty="0"/>
              <a:t>" Smith, CC BY-SA 2.0, via Wikimedia Commons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3453937" y="6050664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280" y="203136"/>
            <a:ext cx="3066383" cy="2299787"/>
          </a:xfrm>
          <a:prstGeom prst="rect">
            <a:avLst/>
          </a:prstGeom>
        </p:spPr>
      </p:pic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89" y="3200783"/>
            <a:ext cx="3797249" cy="26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Resource abundance and HR: a unifying framework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793" y="854468"/>
            <a:ext cx="5889600" cy="58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F3877F-E026-44B6-87BE-84ADE626C599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254919" y="1402892"/>
            <a:ext cx="6572676" cy="4749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2713534" y="6152174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pic>
        <p:nvPicPr>
          <p:cNvPr id="11" name="Picture 10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58C6EE66-6E82-488C-ADD2-C541F2B0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1" y="3228500"/>
            <a:ext cx="2639544" cy="2497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6497690" y="5794514"/>
            <a:ext cx="5577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 err="1"/>
              <a:t>Showshoe</a:t>
            </a:r>
            <a:r>
              <a:rPr lang="en-CA" dirty="0"/>
              <a:t> hares, photos by</a:t>
            </a:r>
          </a:p>
          <a:p>
            <a:pPr algn="ctr"/>
            <a:r>
              <a:rPr lang="en-CA" dirty="0"/>
              <a:t>Walter </a:t>
            </a:r>
            <a:r>
              <a:rPr lang="en-CA" dirty="0" err="1"/>
              <a:t>Siegmund</a:t>
            </a:r>
            <a:r>
              <a:rPr lang="en-CA" dirty="0"/>
              <a:t> (top) and </a:t>
            </a:r>
            <a:r>
              <a:rPr lang="en-GB" dirty="0"/>
              <a:t>D. Gordon and E. Robertson (bottom), </a:t>
            </a:r>
            <a:r>
              <a:rPr lang="en-CA" dirty="0"/>
              <a:t>CC BY-SA 3.0, via Wikimedia  Commons</a:t>
            </a:r>
          </a:p>
        </p:txBody>
      </p:sp>
      <p:pic>
        <p:nvPicPr>
          <p:cNvPr id="19" name="Picture 18" descr="A rabbit in the grass&#10;&#10;Description automatically generated with medium confidence">
            <a:extLst>
              <a:ext uri="{FF2B5EF4-FFF2-40B4-BE49-F238E27FC236}">
                <a16:creationId xmlns:a16="http://schemas.microsoft.com/office/drawing/2014/main" id="{7334CCB8-9A29-4F3A-92BD-3DFFA3AF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5" y="760569"/>
            <a:ext cx="3633537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3F747-44D5-4979-B857-9F2EDA1D17B3}"/>
              </a:ext>
            </a:extLst>
          </p:cNvPr>
          <p:cNvGrpSpPr/>
          <p:nvPr/>
        </p:nvGrpSpPr>
        <p:grpSpPr>
          <a:xfrm>
            <a:off x="9149771" y="308439"/>
            <a:ext cx="2547224" cy="6413036"/>
            <a:chOff x="9126141" y="91757"/>
            <a:chExt cx="2547224" cy="64130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7" t="17455" r="54201" b="11205"/>
            <a:stretch/>
          </p:blipFill>
          <p:spPr>
            <a:xfrm>
              <a:off x="9126141" y="91757"/>
              <a:ext cx="2547224" cy="5956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73479C-9D8D-4F07-8D1C-F700BD422D9E}"/>
                </a:ext>
              </a:extLst>
            </p:cNvPr>
            <p:cNvSpPr txBox="1"/>
            <p:nvPr/>
          </p:nvSpPr>
          <p:spPr>
            <a:xfrm>
              <a:off x="9426377" y="6135461"/>
              <a:ext cx="194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(Nilsen et al. 2005)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88014" y="2881768"/>
            <a:ext cx="3113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Wolverine, </a:t>
            </a:r>
            <a:r>
              <a:rPr lang="en-GB" dirty="0" err="1"/>
              <a:t>Zefram</a:t>
            </a:r>
            <a:r>
              <a:rPr lang="en-GB" dirty="0"/>
              <a:t>, CC BY-SA 3.0, via Wikimedia Commons</a:t>
            </a:r>
            <a:endParaRPr lang="en-CA" dirty="0"/>
          </a:p>
        </p:txBody>
      </p:sp>
      <p:pic>
        <p:nvPicPr>
          <p:cNvPr id="8" name="Picture 7" descr="A bear in the grass&#10;&#10;Description automatically generated with low confidence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4" y="689186"/>
            <a:ext cx="3112976" cy="2222860"/>
          </a:xfrm>
          <a:prstGeom prst="rect">
            <a:avLst/>
          </a:prstGeom>
        </p:spPr>
      </p:pic>
      <p:pic>
        <p:nvPicPr>
          <p:cNvPr id="10" name="Picture 9" descr="A cat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72706385-A555-4D71-8BF4-11B6FC9B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59" y="767908"/>
            <a:ext cx="2663178" cy="3683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F4F67-D46A-4F07-A1D3-60E5620C1FFE}"/>
              </a:ext>
            </a:extLst>
          </p:cNvPr>
          <p:cNvSpPr txBox="1"/>
          <p:nvPr/>
        </p:nvSpPr>
        <p:spPr>
          <a:xfrm>
            <a:off x="6445392" y="786108"/>
            <a:ext cx="2587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Canadian lynx,</a:t>
            </a:r>
          </a:p>
          <a:p>
            <a:r>
              <a:rPr lang="en-CA" dirty="0"/>
              <a:t>photo by Michael Zahra,</a:t>
            </a:r>
          </a:p>
          <a:p>
            <a:r>
              <a:rPr lang="en-CA" dirty="0"/>
              <a:t>CC BY-SA 3.0,</a:t>
            </a:r>
          </a:p>
          <a:p>
            <a:r>
              <a:rPr lang="en-CA" dirty="0"/>
              <a:t>via Wikimedia Commons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148161" y="6240063"/>
            <a:ext cx="3379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Bobcat, photo by </a:t>
            </a:r>
            <a:r>
              <a:rPr lang="en-GB" dirty="0"/>
              <a:t>Bill W Ca, CC BY-SA 3.0, via Wikimedia Commons</a:t>
            </a:r>
            <a:endParaRPr lang="en-CA" dirty="0"/>
          </a:p>
        </p:txBody>
      </p:sp>
      <p:pic>
        <p:nvPicPr>
          <p:cNvPr id="20" name="Picture 19" descr="A fox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700D94-72CD-4FDD-AE72-5BE82D2AE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92" y="3477938"/>
            <a:ext cx="2697064" cy="31314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C90559-7688-47DC-8C90-9DEC890427FD}"/>
              </a:ext>
            </a:extLst>
          </p:cNvPr>
          <p:cNvSpPr txBox="1"/>
          <p:nvPr/>
        </p:nvSpPr>
        <p:spPr>
          <a:xfrm>
            <a:off x="3568687" y="5666335"/>
            <a:ext cx="2945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Coyote,</a:t>
            </a:r>
          </a:p>
          <a:p>
            <a:pPr algn="r"/>
            <a:r>
              <a:rPr lang="en-CA" dirty="0"/>
              <a:t>photo by </a:t>
            </a:r>
            <a:r>
              <a:rPr lang="en-GB" dirty="0" err="1"/>
              <a:t>Yathin</a:t>
            </a:r>
            <a:r>
              <a:rPr lang="en-GB" dirty="0"/>
              <a:t> S Krishnappa, CC BY-SA 3.0, via Wikimedia Commons</a:t>
            </a:r>
            <a:endParaRPr lang="en-CA" dirty="0"/>
          </a:p>
        </p:txBody>
      </p:sp>
      <p:pic>
        <p:nvPicPr>
          <p:cNvPr id="11" name="Picture 10" descr="A cheetah walk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7E7B1E45-E746-9737-47F8-7F5937827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" y="3528098"/>
            <a:ext cx="3525544" cy="26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9326" r="37545" b="10069"/>
          <a:stretch/>
        </p:blipFill>
        <p:spPr>
          <a:xfrm>
            <a:off x="8795351" y="180460"/>
            <a:ext cx="2724650" cy="6175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27" name="Picture 26" descr="A wolf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62DC5416-F7D8-4332-824D-93FADB03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" y="1021932"/>
            <a:ext cx="4100740" cy="39907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D3A19A-9FEB-46D9-A20C-2C492F14C5A2}"/>
              </a:ext>
            </a:extLst>
          </p:cNvPr>
          <p:cNvSpPr txBox="1"/>
          <p:nvPr/>
        </p:nvSpPr>
        <p:spPr>
          <a:xfrm>
            <a:off x="763872" y="5044354"/>
            <a:ext cx="376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Wolf, photo by Daniel Mott,</a:t>
            </a:r>
          </a:p>
          <a:p>
            <a:pPr algn="ctr"/>
            <a:r>
              <a:rPr lang="en-CA" dirty="0"/>
              <a:t>CC BY-SA 2.0,</a:t>
            </a:r>
          </a:p>
          <a:p>
            <a:pPr algn="ctr"/>
            <a:r>
              <a:rPr lang="en-CA" dirty="0"/>
              <a:t>via Wikimedia Commons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86" y="2230376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5001711" y="1285159"/>
            <a:ext cx="3170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Fisher, photo by </a:t>
            </a:r>
            <a:r>
              <a:rPr lang="en-GB" dirty="0"/>
              <a:t>Douglas H. </a:t>
            </a:r>
            <a:r>
              <a:rPr lang="en-GB" dirty="0" err="1"/>
              <a:t>Domedion</a:t>
            </a:r>
            <a:r>
              <a:rPr lang="en-GB" dirty="0"/>
              <a:t>, CC BY-SA 4.0, via Wikimedia Commons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952" y="833380"/>
            <a:ext cx="5888095" cy="58880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4777</TotalTime>
  <Words>735</Words>
  <Application>Microsoft Office PowerPoint</Application>
  <PresentationFormat>Widescreen</PresentationFormat>
  <Paragraphs>110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AdvPSUnv</vt:lpstr>
      <vt:lpstr>Arial</vt:lpstr>
      <vt:lpstr>Calibri</vt:lpstr>
      <vt:lpstr>Calibri Light</vt:lpstr>
      <vt:lpstr>LMRoman12-Regular</vt:lpstr>
      <vt:lpstr>MyriadPro-Semibold</vt:lpstr>
      <vt:lpstr>Office Theme</vt:lpstr>
      <vt:lpstr>How do resource abundance and stochasticity affect animal movement?</vt:lpstr>
      <vt:lpstr>Why do animals move?</vt:lpstr>
      <vt:lpstr>Resource abundance and HR: examples in literature</vt:lpstr>
      <vt:lpstr>Resource abundance and HR: examples in literature</vt:lpstr>
      <vt:lpstr>Resource abundance and HR: a unifying framework</vt:lpstr>
      <vt:lpstr>Resource unpredictability and HR: examples in literature</vt:lpstr>
      <vt:lpstr>Resource unpredictability and HR: examples in literature</vt:lpstr>
      <vt:lpstr>Resource unpredictability and HR: examples in literature</vt:lpstr>
      <vt:lpstr>Resource unpredictability and HR: a unifying framework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Summary</vt:lpstr>
      <vt:lpstr>Funder 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155</cp:revision>
  <dcterms:created xsi:type="dcterms:W3CDTF">2021-11-11T16:37:17Z</dcterms:created>
  <dcterms:modified xsi:type="dcterms:W3CDTF">2022-09-15T21:07:24Z</dcterms:modified>
</cp:coreProperties>
</file>